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22"/>
  </p:notesMasterIdLst>
  <p:sldIdLst>
    <p:sldId id="459" r:id="rId2"/>
    <p:sldId id="344" r:id="rId3"/>
    <p:sldId id="262" r:id="rId4"/>
    <p:sldId id="668" r:id="rId5"/>
    <p:sldId id="679" r:id="rId6"/>
    <p:sldId id="678" r:id="rId7"/>
    <p:sldId id="677" r:id="rId8"/>
    <p:sldId id="676" r:id="rId9"/>
    <p:sldId id="674" r:id="rId10"/>
    <p:sldId id="675" r:id="rId11"/>
    <p:sldId id="649" r:id="rId12"/>
    <p:sldId id="466" r:id="rId13"/>
    <p:sldId id="364" r:id="rId14"/>
    <p:sldId id="461" r:id="rId15"/>
    <p:sldId id="460" r:id="rId16"/>
    <p:sldId id="462" r:id="rId17"/>
    <p:sldId id="464" r:id="rId18"/>
    <p:sldId id="465" r:id="rId19"/>
    <p:sldId id="263" r:id="rId20"/>
    <p:sldId id="280" r:id="rId2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6600CC"/>
    <a:srgbClr val="FF9900"/>
    <a:srgbClr val="CC3399"/>
    <a:srgbClr val="A50021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964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63A58-7FD9-BD46-9040-97B11E6B26D7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CF88F-E43A-2149-9452-3E6D8B7803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461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662DE-F1A6-47CD-A8C4-98B0B68DE56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87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2.Năm nay, tôi sẽ đi học . Ông ngoại dẫn tôi đi mua vở, chọn bút, hướng dẫn tôi cách bọc vở, dán nhãn, pha mực và dạy tôi những chữ cái đầu tiên.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CF88F-E43A-2149-9452-3E6D8B780351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0974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Trước ngưỡng cửa của trường tiểu học. Tôi đã may mắn có ông ngoại-  thầy giáo đầu tiên của tôi .</a:t>
            </a:r>
          </a:p>
          <a:p>
            <a:r>
              <a:rPr lang="vi-VN"/>
              <a:t>                           Theo Nguyễn Việt Bắc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CF88F-E43A-2149-9452-3E6D8B780351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771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Người lính dũng cảm</a:t>
            </a:r>
          </a:p>
          <a:p>
            <a:r>
              <a:rPr lang="vi-VN"/>
              <a:t>Mùa thu của em</a:t>
            </a:r>
          </a:p>
          <a:p>
            <a:r>
              <a:rPr lang="vi-VN"/>
              <a:t>Cuộc họp của chữ viết </a:t>
            </a:r>
          </a:p>
          <a:p>
            <a:r>
              <a:rPr lang="vi-VN"/>
              <a:t>Bài tập làm văn</a:t>
            </a:r>
          </a:p>
          <a:p>
            <a:r>
              <a:rPr lang="vi-VN"/>
              <a:t>Ngày khai trường </a:t>
            </a:r>
          </a:p>
          <a:p>
            <a:r>
              <a:rPr lang="vi-VN"/>
              <a:t>Nhớ lại buổi đầu đi học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CF88F-E43A-2149-9452-3E6D8B780351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336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988A6-D8F4-4B3C-A0C9-9FF6AAC2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DCF62-8C9E-42DB-B18B-64A3A576D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5F90F-1630-44E6-99A1-E4D2B9C9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D3B7F-34B6-4C12-9A82-C7F4BB8442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187548"/>
      </p:ext>
    </p:extLst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4ED5A-DBB8-4E1E-9146-D1CC380A6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80E9D-A8DA-451E-8FD5-8C3CA661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B07C5-26A9-4E98-BFC7-C633EC512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1C35E-32A2-42D1-9DD5-E281F56CA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823231"/>
      </p:ext>
    </p:extLst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3BD6C-D5AE-45F9-A1B9-14A181D57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C2DA8-399E-4A92-B048-AB9C5899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AFBA5-8D6F-421C-9E5B-09F0DAC8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140E9-C413-4E42-816B-394F05AFB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617825"/>
      </p:ext>
    </p:extLst>
  </p:cSld>
  <p:clrMapOvr>
    <a:masterClrMapping/>
  </p:clrMapOvr>
  <p:transition spd="slow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35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32367-323F-44FE-B2C6-51EF4768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35C9F-F2A5-4684-8C42-8A8E2872D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17422-3E8E-4330-AE61-D853CA728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5B15E-B584-47B1-B886-176B36BDF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96806"/>
      </p:ext>
    </p:extLst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5FA7D-B122-4069-A017-F175021A7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DED05-E195-41A1-8EB0-0313B198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273D0-CD5C-4131-91F2-FEE72769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ED66E-F504-4297-85B2-68C3A3DFD8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499257"/>
      </p:ext>
    </p:extLst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7540D9-1DD8-4AC8-949F-F8494AB07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42BB24-FDC3-4876-94FF-0AF467DF2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0C4423-76C4-4A12-80AC-2E094670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186B4-ACCC-4EC2-9DC0-0AD71D09F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475852"/>
      </p:ext>
    </p:extLst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5FC403-C324-4556-A9F7-E46F1FA7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8E3C26A-6B81-4D42-A752-EFC42FDE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1101FE-87C5-49D3-A4E9-B8BC1DA8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C3465-AC9D-4ACD-B322-4EA117C24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158978"/>
      </p:ext>
    </p:extLst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4AA61B9-F2E9-4E6C-94B5-FD08687D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7A0A112-5F26-450D-84EB-467789BC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F323015-7B0A-4FA8-962F-AED7E753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C5795-0DBD-403C-BDF5-0CAAE966E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758333"/>
      </p:ext>
    </p:extLst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28BC4A-D5A2-4549-BB32-52573CD0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0C3E225-7BBC-4F46-8E1D-E7BB2346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3C0585-4217-4938-ACDF-D5B00D0C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6B8E9-22E0-4399-8DBA-D2F719748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39028"/>
      </p:ext>
    </p:extLst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A2FF61-03B2-4367-95CD-7FDB2BD4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27D9D4-E211-454A-AF4C-134B569A6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B83DA5-53FA-4F3C-AA68-C0157B98B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CE1E4-034D-4255-BE04-1FE5B2F423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050816"/>
      </p:ext>
    </p:extLst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6D6F54-F978-4D00-89B7-D91FE1A6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42BE0B-FFBD-4C52-B316-FE545C14F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3B90E1-5EFF-41E9-89F3-315E5C0D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63020-DC16-45BF-8254-FDBBE50922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095746"/>
      </p:ext>
    </p:extLst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E5E7883-9A6B-46AA-B6D2-9BC3740496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5ACA89C-FC45-4A6C-B3B9-B3660B567E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D6C24-263E-45E3-BB6B-6EF7ABD4B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DE1F5-D12B-41C3-B558-49875D9C4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D40CF-1134-4B87-8BD6-2ABCCC59B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3EA0A3A-824D-4503-8427-A6EF1EC143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ransition spd="slow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33">
            <a:extLst>
              <a:ext uri="{FF2B5EF4-FFF2-40B4-BE49-F238E27FC236}">
                <a16:creationId xmlns:a16="http://schemas.microsoft.com/office/drawing/2014/main" id="{BCCA9D33-9779-466C-B38E-8AC9E22D88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0" descr="33">
            <a:extLst>
              <a:ext uri="{FF2B5EF4-FFF2-40B4-BE49-F238E27FC236}">
                <a16:creationId xmlns:a16="http://schemas.microsoft.com/office/drawing/2014/main" id="{3396D7E6-2193-4B4A-9644-0E3E597B79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4" y="5638800"/>
            <a:ext cx="915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 descr="Firewrk8">
            <a:extLst>
              <a:ext uri="{FF2B5EF4-FFF2-40B4-BE49-F238E27FC236}">
                <a16:creationId xmlns:a16="http://schemas.microsoft.com/office/drawing/2014/main" id="{35C5EDD3-9B63-461F-9FFC-8341A2949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4" y="4992688"/>
            <a:ext cx="2820987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8">
            <a:extLst>
              <a:ext uri="{FF2B5EF4-FFF2-40B4-BE49-F238E27FC236}">
                <a16:creationId xmlns:a16="http://schemas.microsoft.com/office/drawing/2014/main" id="{929CF854-E5D6-4B13-AFAB-7DAFF82519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1729474"/>
            <a:ext cx="5638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pic>
        <p:nvPicPr>
          <p:cNvPr id="2054" name="Picture 12" descr="Firewrk8">
            <a:extLst>
              <a:ext uri="{FF2B5EF4-FFF2-40B4-BE49-F238E27FC236}">
                <a16:creationId xmlns:a16="http://schemas.microsoft.com/office/drawing/2014/main" id="{A43365E9-8183-423A-947F-3F9C3FED2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Firewrk8">
            <a:extLst>
              <a:ext uri="{FF2B5EF4-FFF2-40B4-BE49-F238E27FC236}">
                <a16:creationId xmlns:a16="http://schemas.microsoft.com/office/drawing/2014/main" id="{828EA931-31BF-4245-8DD4-07A78993A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113224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Firewrk8">
            <a:extLst>
              <a:ext uri="{FF2B5EF4-FFF2-40B4-BE49-F238E27FC236}">
                <a16:creationId xmlns:a16="http://schemas.microsoft.com/office/drawing/2014/main" id="{C60B06C4-ADB4-4E0E-94BE-4C64D1922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53000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11">
            <a:extLst>
              <a:ext uri="{FF2B5EF4-FFF2-40B4-BE49-F238E27FC236}">
                <a16:creationId xmlns:a16="http://schemas.microsoft.com/office/drawing/2014/main" id="{71B808CA-9940-43F3-B9A5-5C0972378A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214742"/>
            <a:ext cx="6400800" cy="1004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CA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r>
              <a:rPr lang="en-CA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ĐÌNH CHÍNH</a:t>
            </a:r>
            <a:endParaRPr lang="en-US" b="1" i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" name="WordArt 11">
            <a:extLst>
              <a:ext uri="{FF2B5EF4-FFF2-40B4-BE49-F238E27FC236}">
                <a16:creationId xmlns:a16="http://schemas.microsoft.com/office/drawing/2014/main" id="{0651E740-995A-4937-9DBA-C7A409E015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3528412"/>
            <a:ext cx="838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(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</a:p>
        </p:txBody>
      </p:sp>
    </p:spTree>
  </p:cSld>
  <p:clrMapOvr>
    <a:masterClrMapping/>
  </p:clrMapOvr>
  <p:transition spd="slow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99+ Background Powerpoint Đẹp cho bài thuyết trình chuyên nghiệp | Hình  ảnh, Hình nền, Nhật ký nghệ thu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801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86731" y="1531592"/>
            <a:ext cx="29170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5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j-lt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j-lt"/>
              </a:rPr>
              <a:t>mẹ</a:t>
            </a:r>
            <a:r>
              <a:rPr lang="en-US" sz="3000" dirty="0">
                <a:solidFill>
                  <a:srgbClr val="FF0000"/>
                </a:solidFill>
                <a:latin typeface="+mj-lt"/>
              </a:rPr>
              <a:t> </a:t>
            </a:r>
            <a:endParaRPr lang="vi-VN" sz="3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7300" y="1454039"/>
            <a:ext cx="2028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b="1" dirty="0" err="1">
                <a:latin typeface="+mj-lt"/>
              </a:rPr>
              <a:t>Tập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đọc</a:t>
            </a:r>
            <a:endParaRPr lang="vi-VN" b="1" dirty="0">
              <a:latin typeface="+mj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24077" y="2513999"/>
            <a:ext cx="6538067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Theo AN-ĐÉC-XEN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85967917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56428" y="625674"/>
            <a:ext cx="4512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1" y="1085850"/>
            <a:ext cx="4048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168255" y="700088"/>
            <a:ext cx="43576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7800" y="1143000"/>
            <a:ext cx="4000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208737" y="4999436"/>
            <a:ext cx="520303" cy="125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42011" y="3600450"/>
            <a:ext cx="382190" cy="215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6599" flipV="1">
            <a:off x="8352830" y="4888113"/>
            <a:ext cx="509588" cy="159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882062" y="3714751"/>
            <a:ext cx="642938" cy="21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43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667000" y="5876926"/>
            <a:ext cx="6858000" cy="12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44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467600" y="2800350"/>
            <a:ext cx="51435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4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667000" y="857251"/>
            <a:ext cx="68580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46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419100" y="2800350"/>
            <a:ext cx="51435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186114" y="1992277"/>
            <a:ext cx="5936314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198122" y="2871736"/>
            <a:ext cx="62865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ectangle 7"/>
          <p:cNvSpPr/>
          <p:nvPr/>
        </p:nvSpPr>
        <p:spPr>
          <a:xfrm>
            <a:off x="3864271" y="2828003"/>
            <a:ext cx="5203531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1564203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8">
            <a:extLst>
              <a:ext uri="{FF2B5EF4-FFF2-40B4-BE49-F238E27FC236}">
                <a16:creationId xmlns:a16="http://schemas.microsoft.com/office/drawing/2014/main" id="{106F746D-A487-0E42-A254-DD455D5AB19F}"/>
              </a:ext>
            </a:extLst>
          </p:cNvPr>
          <p:cNvSpPr txBox="1"/>
          <p:nvPr/>
        </p:nvSpPr>
        <p:spPr>
          <a:xfrm>
            <a:off x="2177143" y="2043196"/>
            <a:ext cx="7740467" cy="1328023"/>
          </a:xfrm>
          <a:prstGeom prst="roundRect">
            <a:avLst/>
          </a:prstGeom>
          <a:solidFill>
            <a:srgbClr val="FF9933"/>
          </a:solidFill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oạt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vở bài tập Tiếng Việt ,trang 43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75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2"/>
    </mc:Choice>
    <mc:Fallback xmlns="">
      <p:transition spd="slow" advTm="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WhitecornerFlower">
            <a:extLst>
              <a:ext uri="{FF2B5EF4-FFF2-40B4-BE49-F238E27FC236}">
                <a16:creationId xmlns:a16="http://schemas.microsoft.com/office/drawing/2014/main" id="{20D96C4A-A7F1-4733-ABC0-CC634AAA0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WhitecornerFlower">
            <a:extLst>
              <a:ext uri="{FF2B5EF4-FFF2-40B4-BE49-F238E27FC236}">
                <a16:creationId xmlns:a16="http://schemas.microsoft.com/office/drawing/2014/main" id="{1F19D953-8DE0-41CF-A85F-A6050039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6951">
            <a:off x="15240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2" descr="blumen-pflanzen094">
            <a:extLst>
              <a:ext uri="{FF2B5EF4-FFF2-40B4-BE49-F238E27FC236}">
                <a16:creationId xmlns:a16="http://schemas.microsoft.com/office/drawing/2014/main" id="{1AFECC54-5669-4D75-90BA-7BA9F8BA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897">
            <a:off x="1785939" y="5740400"/>
            <a:ext cx="138112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blumen-pflanzen094">
            <a:extLst>
              <a:ext uri="{FF2B5EF4-FFF2-40B4-BE49-F238E27FC236}">
                <a16:creationId xmlns:a16="http://schemas.microsoft.com/office/drawing/2014/main" id="{76018BCA-3FF2-4C90-AAC7-0057C636C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897">
            <a:off x="9101139" y="5529264"/>
            <a:ext cx="13811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blumen-pflanzen094">
            <a:extLst>
              <a:ext uri="{FF2B5EF4-FFF2-40B4-BE49-F238E27FC236}">
                <a16:creationId xmlns:a16="http://schemas.microsoft.com/office/drawing/2014/main" id="{C5B3BD21-99FD-40FE-A153-29C8FF23D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897">
            <a:off x="6738939" y="5740400"/>
            <a:ext cx="138112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blumen-pflanzen094">
            <a:extLst>
              <a:ext uri="{FF2B5EF4-FFF2-40B4-BE49-F238E27FC236}">
                <a16:creationId xmlns:a16="http://schemas.microsoft.com/office/drawing/2014/main" id="{732A9038-112F-4EF5-BA38-7D456CFFE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897">
            <a:off x="4300539" y="5740400"/>
            <a:ext cx="138112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0841" descr="j0398143">
            <a:extLst>
              <a:ext uri="{FF2B5EF4-FFF2-40B4-BE49-F238E27FC236}">
                <a16:creationId xmlns:a16="http://schemas.microsoft.com/office/drawing/2014/main" id="{6628275A-BBD7-4FA8-ACF6-96E05DEE0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2819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120840">
            <a:extLst>
              <a:ext uri="{FF2B5EF4-FFF2-40B4-BE49-F238E27FC236}">
                <a16:creationId xmlns:a16="http://schemas.microsoft.com/office/drawing/2014/main" id="{A6243B2F-348C-4658-B2B5-EDDF05FC44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1219200"/>
            <a:ext cx="8763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1.Viết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WhitecornerFlower">
            <a:extLst>
              <a:ext uri="{FF2B5EF4-FFF2-40B4-BE49-F238E27FC236}">
                <a16:creationId xmlns:a16="http://schemas.microsoft.com/office/drawing/2014/main" id="{20D96C4A-A7F1-4733-ABC0-CC634AAA0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WhitecornerFlower">
            <a:extLst>
              <a:ext uri="{FF2B5EF4-FFF2-40B4-BE49-F238E27FC236}">
                <a16:creationId xmlns:a16="http://schemas.microsoft.com/office/drawing/2014/main" id="{1F19D953-8DE0-41CF-A85F-A6050039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6951">
            <a:off x="15240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2" descr="blumen-pflanzen094">
            <a:extLst>
              <a:ext uri="{FF2B5EF4-FFF2-40B4-BE49-F238E27FC236}">
                <a16:creationId xmlns:a16="http://schemas.microsoft.com/office/drawing/2014/main" id="{1AFECC54-5669-4D75-90BA-7BA9F8BA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897">
            <a:off x="1785939" y="5740400"/>
            <a:ext cx="138112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blumen-pflanzen094">
            <a:extLst>
              <a:ext uri="{FF2B5EF4-FFF2-40B4-BE49-F238E27FC236}">
                <a16:creationId xmlns:a16="http://schemas.microsoft.com/office/drawing/2014/main" id="{76018BCA-3FF2-4C90-AAC7-0057C636C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897">
            <a:off x="9101139" y="5529264"/>
            <a:ext cx="13811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blumen-pflanzen094">
            <a:extLst>
              <a:ext uri="{FF2B5EF4-FFF2-40B4-BE49-F238E27FC236}">
                <a16:creationId xmlns:a16="http://schemas.microsoft.com/office/drawing/2014/main" id="{C5B3BD21-99FD-40FE-A153-29C8FF23D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897">
            <a:off x="6738939" y="5740400"/>
            <a:ext cx="138112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blumen-pflanzen094">
            <a:extLst>
              <a:ext uri="{FF2B5EF4-FFF2-40B4-BE49-F238E27FC236}">
                <a16:creationId xmlns:a16="http://schemas.microsoft.com/office/drawing/2014/main" id="{732A9038-112F-4EF5-BA38-7D456CFFE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897">
            <a:off x="4300539" y="5740400"/>
            <a:ext cx="138112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120840">
            <a:extLst>
              <a:ext uri="{FF2B5EF4-FFF2-40B4-BE49-F238E27FC236}">
                <a16:creationId xmlns:a16="http://schemas.microsoft.com/office/drawing/2014/main" id="{A6243B2F-348C-4658-B2B5-EDDF05FC44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94542" y="348342"/>
            <a:ext cx="8763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1.Viết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FC638D8-FB3B-6949-8E5E-D7354800600E}"/>
              </a:ext>
            </a:extLst>
          </p:cNvPr>
          <p:cNvSpPr txBox="1"/>
          <p:nvPr/>
        </p:nvSpPr>
        <p:spPr>
          <a:xfrm>
            <a:off x="3172295" y="2090173"/>
            <a:ext cx="459014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Người lính dũng cảm</a:t>
            </a:r>
          </a:p>
          <a:p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Cuộc họp của chữ </a:t>
            </a:r>
            <a:r>
              <a:rPr lang="vi-VN" sz="2800">
                <a:latin typeface="+mj-lt"/>
              </a:rPr>
              <a:t>viết </a:t>
            </a:r>
          </a:p>
          <a:p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Bài tập làm văn</a:t>
            </a:r>
          </a:p>
          <a:p>
            <a:r>
              <a:rPr lang="vi-VN" sz="2800">
                <a:latin typeface="+mj-lt"/>
              </a:rPr>
              <a:t> </a:t>
            </a:r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Nhớ lại buổi đầu đi học </a:t>
            </a:r>
          </a:p>
        </p:txBody>
      </p:sp>
    </p:spTree>
    <p:extLst>
      <p:ext uri="{BB962C8B-B14F-4D97-AF65-F5344CB8AC3E}">
        <p14:creationId xmlns:p14="http://schemas.microsoft.com/office/powerpoint/2010/main" val="3487968051"/>
      </p:ext>
    </p:extLst>
  </p:cSld>
  <p:clrMapOvr>
    <a:masterClrMapping/>
  </p:clrMapOvr>
  <p:transition spd="slow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C8BF3A10-4DD5-4F46-8B91-51778AF5C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57200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vi-V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04859933-3A99-42C3-A4E0-4315651C8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57201"/>
            <a:ext cx="8991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phận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đậm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Ở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chúng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hát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múa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8911916D-B237-4EA7-98DC-D38131640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200401"/>
            <a:ext cx="8763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thường đến câu lạc bộ vào các ngày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nghỉ.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4616E8D1-1AC2-4145-94E4-7CDA6BD79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4384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Ở câu lạc bộ chúng em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 gì?</a:t>
            </a: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23A78350-D38F-4317-9E66-76D8B3FB2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666931"/>
            <a:ext cx="746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  <p:bldP spid="27653" grpId="0"/>
      <p:bldP spid="27654" grpId="0"/>
      <p:bldP spid="27655" grpId="0"/>
      <p:bldP spid="2765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1C37ED-37E2-F540-8E71-6B7C082D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04800"/>
            <a:ext cx="8534400" cy="1143000"/>
          </a:xfrm>
        </p:spPr>
        <p:txBody>
          <a:bodyPr/>
          <a:lstStyle/>
          <a:p>
            <a:r>
              <a:rPr lang="vi-VN" sz="2800" dirty="0"/>
              <a:t>3</a:t>
            </a:r>
            <a:r>
              <a:rPr lang="vi-VN" sz="3200" dirty="0"/>
              <a:t>. </a:t>
            </a:r>
            <a:r>
              <a:rPr lang="en-CA" sz="3200" dirty="0"/>
              <a:t>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Điền từ ngữ thích hợp trong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nghĩa cho các từ ngữ in đậm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D833047-28B5-A54C-A060-8DD05F88A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514601"/>
            <a:ext cx="8229600" cy="4525963"/>
          </a:xfrm>
        </p:spPr>
        <p:txBody>
          <a:bodyPr/>
          <a:lstStyle/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bông hoa cỏ may như một cái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………..</a:t>
            </a:r>
            <a:r>
              <a:rPr lang="en-C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xắn,lộng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tầng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rên đầu mỗi bông hoa lại đính một hạt sương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thể tưởng tượng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bàn tay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</a:t>
            </a:r>
            <a:r>
              <a:rPr lang="en-C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xảo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nào có thể hoàn thành hàng loạt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trình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đẽ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………..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vậy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81019"/>
      </p:ext>
    </p:extLst>
  </p:cSld>
  <p:clrMapOvr>
    <a:masterClrMapping/>
  </p:clrMapOvr>
  <p:transition spd="slow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34DFD0-7BAC-C647-B8D9-9E238F79A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8CEED82-0C15-B24A-BEE2-48DFA818D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  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xắn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dễ thương rất ưa nhìn.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lộng lẫy: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đẹp rực rỡ .</a:t>
            </a:r>
          </a:p>
          <a:p>
            <a:pPr marL="0" indent="0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</a:t>
            </a:r>
            <a:r>
              <a:rPr lang="en-C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hôn: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minh và khôn ngoan.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xảo</a:t>
            </a:r>
            <a:r>
              <a:rPr lang="en-C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khéo léo và tỉ mỉ.</a:t>
            </a:r>
          </a:p>
          <a:p>
            <a:pPr marL="0" indent="0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tế: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tiết nhỏ rất sâu sắc.</a:t>
            </a:r>
          </a:p>
        </p:txBody>
      </p:sp>
    </p:spTree>
    <p:extLst>
      <p:ext uri="{BB962C8B-B14F-4D97-AF65-F5344CB8AC3E}">
        <p14:creationId xmlns:p14="http://schemas.microsoft.com/office/powerpoint/2010/main" val="3038010389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1C37ED-37E2-F540-8E71-6B7C082D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04800"/>
            <a:ext cx="8534400" cy="1143000"/>
          </a:xfrm>
        </p:spPr>
        <p:txBody>
          <a:bodyPr/>
          <a:lstStyle/>
          <a:p>
            <a:r>
              <a:rPr lang="vi-VN" sz="2800" dirty="0"/>
              <a:t>3</a:t>
            </a:r>
            <a:r>
              <a:rPr lang="vi-VN" sz="3200" dirty="0"/>
              <a:t>. </a:t>
            </a:r>
            <a:r>
              <a:rPr lang="en-CA" sz="3200" dirty="0"/>
              <a:t>  </a:t>
            </a:r>
            <a:r>
              <a:rPr lang="vi-VN" sz="3200" dirty="0"/>
              <a:t>Điền từ ngữ thích hợp trong</a:t>
            </a:r>
            <a:r>
              <a:rPr lang="en-CA" sz="3200" dirty="0"/>
              <a:t> </a:t>
            </a:r>
            <a:r>
              <a:rPr lang="en-CA" sz="3200" dirty="0" err="1"/>
              <a:t>ngoặc</a:t>
            </a:r>
            <a:r>
              <a:rPr lang="en-CA" sz="3200" dirty="0"/>
              <a:t> </a:t>
            </a:r>
            <a:r>
              <a:rPr lang="en-CA" sz="3200" dirty="0" err="1"/>
              <a:t>đơn</a:t>
            </a:r>
            <a:r>
              <a:rPr lang="en-CA" sz="3200" dirty="0"/>
              <a:t> </a:t>
            </a:r>
            <a:r>
              <a:rPr lang="en-CA" sz="3200" dirty="0" err="1"/>
              <a:t>vào</a:t>
            </a:r>
            <a:r>
              <a:rPr lang="en-CA" sz="3200" dirty="0"/>
              <a:t> </a:t>
            </a:r>
            <a:r>
              <a:rPr lang="en-CA" sz="3200" dirty="0" err="1"/>
              <a:t>chỗ</a:t>
            </a:r>
            <a:r>
              <a:rPr lang="en-CA" sz="3200" dirty="0"/>
              <a:t> </a:t>
            </a:r>
            <a:r>
              <a:rPr lang="en-CA" sz="3200" dirty="0" err="1"/>
              <a:t>trống</a:t>
            </a:r>
            <a:r>
              <a:rPr lang="en-CA" sz="3200" dirty="0"/>
              <a:t> </a:t>
            </a:r>
            <a:r>
              <a:rPr lang="en-CA" sz="3200" dirty="0" err="1"/>
              <a:t>để</a:t>
            </a:r>
            <a:r>
              <a:rPr lang="en-CA" sz="3200" dirty="0"/>
              <a:t> </a:t>
            </a:r>
            <a:r>
              <a:rPr lang="en-CA" sz="3200" dirty="0" err="1"/>
              <a:t>bổ</a:t>
            </a:r>
            <a:r>
              <a:rPr lang="en-CA" sz="3200" dirty="0"/>
              <a:t> sung</a:t>
            </a:r>
            <a:r>
              <a:rPr lang="vi-VN" sz="3200" dirty="0"/>
              <a:t> ý nghĩa cho các từ ngữ in đậm</a:t>
            </a:r>
            <a:r>
              <a:rPr lang="en-CA" sz="3200" dirty="0"/>
              <a:t>.</a:t>
            </a:r>
            <a:endParaRPr lang="vi-VN" sz="32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D833047-28B5-A54C-A060-8DD05F88A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514601"/>
            <a:ext cx="8229600" cy="4525963"/>
          </a:xfrm>
        </p:spPr>
        <p:txBody>
          <a:bodyPr/>
          <a:lstStyle/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bông hoa cỏ may như một cái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xắn</a:t>
            </a:r>
            <a:r>
              <a:rPr lang="en-C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tầng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rên đầu mỗi bông hoa lại đính một hạt sương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thể tưởng tượng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bàn tay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xảo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nào có thể hoàn thành hàng loạt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trình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đẽ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tế 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vậy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67039"/>
      </p:ext>
    </p:extLst>
  </p:cSld>
  <p:clrMapOvr>
    <a:masterClrMapping/>
  </p:clrMapOvr>
  <p:transition spd="slow"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91020101748403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2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63738" y="228601"/>
            <a:ext cx="8226425" cy="9906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281238" y="1902119"/>
            <a:ext cx="8098437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C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em xem và chuẩn bị tiết 5 và 6 trang 44, </a:t>
            </a:r>
            <a:r>
              <a:rPr lang="vi-VN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CA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vi-VN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Ở nhà ,các em mở vở Vui cùng chữ viết trang 25 (không chép bài:Hai bàn tay em ).Các em xem sách Tiếng Việt ,trang 70 .Chép bài: Gió heo may .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6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97" y="4543933"/>
            <a:ext cx="2252605" cy="1055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61580"/>
            <a:ext cx="9144000" cy="9391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76" y="4846459"/>
            <a:ext cx="9144000" cy="11542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802" y="2861293"/>
            <a:ext cx="1550194" cy="2571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996" y="4157691"/>
            <a:ext cx="1342872" cy="148573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676" y="4397313"/>
            <a:ext cx="901095" cy="100648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77" y="4714552"/>
            <a:ext cx="2094194" cy="8162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86" y="5241057"/>
            <a:ext cx="826235" cy="47406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94" y="4149733"/>
            <a:ext cx="1436293" cy="176045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38" y="4781383"/>
            <a:ext cx="3668754" cy="101540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14" y="990909"/>
            <a:ext cx="771545" cy="224998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11" y="5575822"/>
            <a:ext cx="271463" cy="278606"/>
          </a:xfrm>
          <a:prstGeom prst="rect">
            <a:avLst/>
          </a:prstGeom>
        </p:spPr>
      </p:pic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3595723" y="2037167"/>
            <a:ext cx="4954905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endParaRPr lang="zh-CN" altLang="en-US" sz="7500" cap="all" dirty="0">
              <a:ln w="38100">
                <a:noFill/>
              </a:ln>
              <a:solidFill>
                <a:schemeClr val="bg1"/>
              </a:soli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latin typeface="方正黑体简体" panose="03000509000000000000" pitchFamily="65" charset="-122"/>
              <a:ea typeface="方正黑体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1" y="3349482"/>
            <a:ext cx="7740467" cy="1328023"/>
          </a:xfrm>
          <a:prstGeom prst="roundRect">
            <a:avLst/>
          </a:prstGeom>
          <a:solidFill>
            <a:srgbClr val="FF9933"/>
          </a:solidFill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oạt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vở bài tập Tiếng Việt ,trang 43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57929" y="1607633"/>
            <a:ext cx="6848929" cy="1687890"/>
          </a:xfrm>
          <a:prstGeom prst="roundRect">
            <a:avLst>
              <a:gd name="adj" fmla="val 50000"/>
            </a:avLst>
          </a:prstGeom>
          <a:solidFill>
            <a:srgbClr val="FF66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Ôn tập đọc và học thuộc lòng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3"/>
          <p:cNvSpPr txBox="1"/>
          <p:nvPr/>
        </p:nvSpPr>
        <p:spPr>
          <a:xfrm>
            <a:off x="5086595" y="355653"/>
            <a:ext cx="36460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b="1" u="sng">
                <a:latin typeface="Times New Roman" panose="02020603050405020304" charset="0"/>
                <a:cs typeface="Times New Roman" panose="02020603050405020304" charset="0"/>
              </a:rPr>
              <a:t>Ôn tập</a:t>
            </a:r>
            <a:endParaRPr lang="en-US" sz="2700" b="1" u="sng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Text Box 4"/>
          <p:cNvSpPr txBox="1"/>
          <p:nvPr/>
        </p:nvSpPr>
        <p:spPr>
          <a:xfrm>
            <a:off x="5237643" y="994396"/>
            <a:ext cx="4414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4</a:t>
            </a:r>
            <a:endParaRPr lang="en-US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43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285">
        <p:split orient="vert"/>
      </p:transition>
    </mc:Choice>
    <mc:Fallback xmlns="">
      <p:transition spd="slow" advTm="1128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 nodePh="1">
                                  <p:stCondLst>
                                    <p:cond delay="11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6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21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hao hoa">
            <a:extLst>
              <a:ext uri="{FF2B5EF4-FFF2-40B4-BE49-F238E27FC236}">
                <a16:creationId xmlns:a16="http://schemas.microsoft.com/office/drawing/2014/main" id="{F0D08D00-9D6C-45EA-94A4-0030E773BC73}"/>
              </a:ext>
            </a:extLst>
          </p:cNvPr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pic>
        <p:nvPicPr>
          <p:cNvPr id="13315" name="Picture 9" descr="floral">
            <a:extLst>
              <a:ext uri="{FF2B5EF4-FFF2-40B4-BE49-F238E27FC236}">
                <a16:creationId xmlns:a16="http://schemas.microsoft.com/office/drawing/2014/main" id="{7C2CBD1F-0B15-42BF-B0AD-379654AA94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0118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0" descr="floral">
            <a:extLst>
              <a:ext uri="{FF2B5EF4-FFF2-40B4-BE49-F238E27FC236}">
                <a16:creationId xmlns:a16="http://schemas.microsoft.com/office/drawing/2014/main" id="{0148E73A-9535-4303-8C7C-F8E80A9798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6" y="61642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" descr="floral">
            <a:extLst>
              <a:ext uri="{FF2B5EF4-FFF2-40B4-BE49-F238E27FC236}">
                <a16:creationId xmlns:a16="http://schemas.microsoft.com/office/drawing/2014/main" id="{55E50A86-AB24-4E33-9946-D75407238C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57912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2" descr="floral">
            <a:extLst>
              <a:ext uri="{FF2B5EF4-FFF2-40B4-BE49-F238E27FC236}">
                <a16:creationId xmlns:a16="http://schemas.microsoft.com/office/drawing/2014/main" id="{96E2EF4A-F2DA-4D6C-B98F-DAEC2479B2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60880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3" descr="floral">
            <a:extLst>
              <a:ext uri="{FF2B5EF4-FFF2-40B4-BE49-F238E27FC236}">
                <a16:creationId xmlns:a16="http://schemas.microsoft.com/office/drawing/2014/main" id="{F6C12D83-C272-408D-AFE0-F9A0C55484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57070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4" descr="floral">
            <a:extLst>
              <a:ext uri="{FF2B5EF4-FFF2-40B4-BE49-F238E27FC236}">
                <a16:creationId xmlns:a16="http://schemas.microsoft.com/office/drawing/2014/main" id="{2B88A5D7-D156-424D-92BB-C5BBC79A7C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6" y="60118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5" descr="floral">
            <a:extLst>
              <a:ext uri="{FF2B5EF4-FFF2-40B4-BE49-F238E27FC236}">
                <a16:creationId xmlns:a16="http://schemas.microsoft.com/office/drawing/2014/main" id="{72575367-AFC7-4525-8765-EA1D448A8C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57150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6" descr="floral">
            <a:extLst>
              <a:ext uri="{FF2B5EF4-FFF2-40B4-BE49-F238E27FC236}">
                <a16:creationId xmlns:a16="http://schemas.microsoft.com/office/drawing/2014/main" id="{0044E0A9-E6DC-43C7-874D-80BCA86309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6" y="60118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7" descr="floral">
            <a:extLst>
              <a:ext uri="{FF2B5EF4-FFF2-40B4-BE49-F238E27FC236}">
                <a16:creationId xmlns:a16="http://schemas.microsoft.com/office/drawing/2014/main" id="{51D3EC8F-03D3-4B16-B00F-2CFB7F947D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476" y="60118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8" descr="floral">
            <a:extLst>
              <a:ext uri="{FF2B5EF4-FFF2-40B4-BE49-F238E27FC236}">
                <a16:creationId xmlns:a16="http://schemas.microsoft.com/office/drawing/2014/main" id="{65F4A6AD-A4AD-4A24-856C-BB1E5F2AA5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6" y="57832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WordArt 14">
            <a:extLst>
              <a:ext uri="{FF2B5EF4-FFF2-40B4-BE49-F238E27FC236}">
                <a16:creationId xmlns:a16="http://schemas.microsoft.com/office/drawing/2014/main" id="{0ADCE1B1-A0A3-4B8F-9588-A96BFA0BC8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981200"/>
            <a:ext cx="7696200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en-US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 !</a:t>
            </a:r>
          </a:p>
        </p:txBody>
      </p:sp>
      <p:sp>
        <p:nvSpPr>
          <p:cNvPr id="39951" name="AutoShape 15">
            <a:extLst>
              <a:ext uri="{FF2B5EF4-FFF2-40B4-BE49-F238E27FC236}">
                <a16:creationId xmlns:a16="http://schemas.microsoft.com/office/drawing/2014/main" id="{D26A09D3-DC3C-472E-B28E-30B989201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95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2" name="AutoShape 16">
            <a:extLst>
              <a:ext uri="{FF2B5EF4-FFF2-40B4-BE49-F238E27FC236}">
                <a16:creationId xmlns:a16="http://schemas.microsoft.com/office/drawing/2014/main" id="{C8AD9A47-E06C-4EB2-9CBF-4DB5A9054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713" y="10223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3" name="AutoShape 17">
            <a:extLst>
              <a:ext uri="{FF2B5EF4-FFF2-40B4-BE49-F238E27FC236}">
                <a16:creationId xmlns:a16="http://schemas.microsoft.com/office/drawing/2014/main" id="{5D50B8BD-75CC-430F-8444-072690942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163" y="60515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4" name="AutoShape 18">
            <a:extLst>
              <a:ext uri="{FF2B5EF4-FFF2-40B4-BE49-F238E27FC236}">
                <a16:creationId xmlns:a16="http://schemas.microsoft.com/office/drawing/2014/main" id="{812EA8C5-46B5-4E8D-B109-D1EC5B2A4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7150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5" name="AutoShape 19">
            <a:extLst>
              <a:ext uri="{FF2B5EF4-FFF2-40B4-BE49-F238E27FC236}">
                <a16:creationId xmlns:a16="http://schemas.microsoft.com/office/drawing/2014/main" id="{6996C110-26BA-4D7D-887C-F0FE389B4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52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6" name="AutoShape 20">
            <a:extLst>
              <a:ext uri="{FF2B5EF4-FFF2-40B4-BE49-F238E27FC236}">
                <a16:creationId xmlns:a16="http://schemas.microsoft.com/office/drawing/2014/main" id="{12F28BE4-8993-42B6-9830-B1BD523F4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85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>
            <a:extLst>
              <a:ext uri="{FF2B5EF4-FFF2-40B4-BE49-F238E27FC236}">
                <a16:creationId xmlns:a16="http://schemas.microsoft.com/office/drawing/2014/main" id="{922880FD-5132-2B46-A94E-F878DEBCF250}"/>
              </a:ext>
            </a:extLst>
          </p:cNvPr>
          <p:cNvSpPr txBox="1"/>
          <p:nvPr/>
        </p:nvSpPr>
        <p:spPr>
          <a:xfrm>
            <a:off x="2657929" y="1607633"/>
            <a:ext cx="6848929" cy="1687890"/>
          </a:xfrm>
          <a:prstGeom prst="roundRect">
            <a:avLst>
              <a:gd name="adj" fmla="val 50000"/>
            </a:avLst>
          </a:prstGeom>
          <a:solidFill>
            <a:srgbClr val="FF66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Ôn tập đọc và học thuộc lòng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2"/>
    </mc:Choice>
    <mc:Fallback xmlns="">
      <p:transition spd="slow" advTm="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99+ Background Powerpoint Đẹp cho bài thuyết trình chuyên nghiệp | Hình  ảnh, Hình nền, Nhật ký nghệ thu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3C51A1B-821A-F24B-BD58-78C55CC090FC}"/>
              </a:ext>
            </a:extLst>
          </p:cNvPr>
          <p:cNvSpPr txBox="1"/>
          <p:nvPr/>
        </p:nvSpPr>
        <p:spPr>
          <a:xfrm>
            <a:off x="5057321" y="1441228"/>
            <a:ext cx="4798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/>
              <a:t>Tập đọc </a:t>
            </a:r>
          </a:p>
          <a:p>
            <a:r>
              <a:rPr lang="vi-VN"/>
              <a:t>Ông ngoại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306920B-98CE-134A-B713-2A30F4454FC6}"/>
              </a:ext>
            </a:extLst>
          </p:cNvPr>
          <p:cNvSpPr txBox="1"/>
          <p:nvPr/>
        </p:nvSpPr>
        <p:spPr>
          <a:xfrm>
            <a:off x="3696607" y="2456908"/>
            <a:ext cx="47987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/>
              <a:t>2.Năm nay, tôi sẽ đi học . Ông ngoại dẫn tôi đi mua vở, chọn bút, hướng dẫn tôi cách bọc vở, dán nhãn, pha mực và dạy tôi những chữ cái đầu tiên.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068990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99+ Background Powerpoint Đẹp cho bài thuyết trình chuyên nghiệp | Hình  ảnh, Hình nền, Nhật ký nghệ thu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801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2C8D9BA-570F-1741-B5B5-CCC984564102}"/>
              </a:ext>
            </a:extLst>
          </p:cNvPr>
          <p:cNvSpPr txBox="1"/>
          <p:nvPr/>
        </p:nvSpPr>
        <p:spPr>
          <a:xfrm>
            <a:off x="5057321" y="1441228"/>
            <a:ext cx="4798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/>
              <a:t>Tập đọc </a:t>
            </a:r>
          </a:p>
          <a:p>
            <a:r>
              <a:rPr lang="vi-VN"/>
              <a:t>Ông ngoại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A587568-CA6E-6845-AFD5-B66DE2FEB877}"/>
              </a:ext>
            </a:extLst>
          </p:cNvPr>
          <p:cNvSpPr txBox="1"/>
          <p:nvPr/>
        </p:nvSpPr>
        <p:spPr>
          <a:xfrm>
            <a:off x="3696607" y="2470515"/>
            <a:ext cx="47987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/>
              <a:t>Trước ngưỡng cửa của trường tiểu học. Tôi đã may mắn có ông ngoại-  thầy giáo đầu tiên của tôi .</a:t>
            </a:r>
          </a:p>
          <a:p>
            <a:r>
              <a:rPr lang="vi-VN"/>
              <a:t>                           Theo Nguyễn Việt Bắc</a:t>
            </a:r>
          </a:p>
        </p:txBody>
      </p:sp>
    </p:spTree>
    <p:extLst>
      <p:ext uri="{BB962C8B-B14F-4D97-AF65-F5344CB8AC3E}">
        <p14:creationId xmlns:p14="http://schemas.microsoft.com/office/powerpoint/2010/main" val="37252611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99+ Background Powerpoint Đẹp cho bài thuyết trình chuyên nghiệp | Hình  ảnh, Hình nền, Nhật ký nghệ thu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801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hỗ dành sẵn cho Nội dung 2">
            <a:extLst>
              <a:ext uri="{FF2B5EF4-FFF2-40B4-BE49-F238E27FC236}">
                <a16:creationId xmlns:a16="http://schemas.microsoft.com/office/drawing/2014/main" id="{E9734426-DA35-3948-B410-3C5E8ED5EEEF}"/>
              </a:ext>
            </a:extLst>
          </p:cNvPr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vi-VN"/>
              <a:t>         Vì sao bạn nhỏ gọi ông ngoại là người thầy đầu tiên?</a:t>
            </a:r>
          </a:p>
          <a:p>
            <a:pPr defTabSz="914400"/>
            <a:r>
              <a:rPr lang="vi-VN">
                <a:solidFill>
                  <a:srgbClr val="FF3300"/>
                </a:solidFill>
              </a:rPr>
              <a:t>         Vì ông dạy cho bạn những chữ cái đầu tiên, ông là người đầu tiên dẫn bạn đến trường và cho bạn nghe tiếng trống trường đầu tiên.</a:t>
            </a:r>
          </a:p>
        </p:txBody>
      </p:sp>
    </p:spTree>
    <p:extLst>
      <p:ext uri="{BB962C8B-B14F-4D97-AF65-F5344CB8AC3E}">
        <p14:creationId xmlns:p14="http://schemas.microsoft.com/office/powerpoint/2010/main" val="3201222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99+ Background Powerpoint Đẹp cho bài thuyết trình chuyên nghiệp | Hình  ảnh, Hình nền, Nhật ký nghệ thu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801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hỗ dành sẵn cho Nội dung 2">
            <a:extLst>
              <a:ext uri="{FF2B5EF4-FFF2-40B4-BE49-F238E27FC236}">
                <a16:creationId xmlns:a16="http://schemas.microsoft.com/office/drawing/2014/main" id="{089A8E0B-68EA-754C-9A61-4219851A3881}"/>
              </a:ext>
            </a:extLst>
          </p:cNvPr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vi-VN"/>
              <a:t>         Ông ngoại giúp bạn nhỏ chuẩn bị đi học như thế nào?</a:t>
            </a:r>
          </a:p>
          <a:p>
            <a:pPr defTabSz="914400"/>
            <a:r>
              <a:rPr lang="vi-VN">
                <a:solidFill>
                  <a:srgbClr val="FF3300"/>
                </a:solidFill>
              </a:rPr>
              <a:t>          Ông dẫn bạn đi mua vở , chọn bút,hướng dẫn bạn cách bọc vở,dán nhãn, pha mực,dạy bạn những chữ cái đầu tiên.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0666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99+ Background Powerpoint Đẹp cho bài thuyết trình chuyên nghiệp | Hình  ảnh, Hình nền, Nhật ký nghệ thu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801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5802" y="1141521"/>
            <a:ext cx="29170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5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j-lt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j-lt"/>
              </a:rPr>
              <a:t>mẹ</a:t>
            </a:r>
            <a:r>
              <a:rPr lang="en-US" sz="3000" dirty="0">
                <a:solidFill>
                  <a:srgbClr val="FF0000"/>
                </a:solidFill>
                <a:latin typeface="+mj-lt"/>
              </a:rPr>
              <a:t> </a:t>
            </a:r>
            <a:endParaRPr lang="vi-VN" sz="3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5443" y="1200039"/>
            <a:ext cx="2028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b="1" dirty="0" err="1">
                <a:latin typeface="+mj-lt"/>
              </a:rPr>
              <a:t>Tập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đọc</a:t>
            </a:r>
            <a:endParaRPr lang="vi-VN" b="1" dirty="0">
              <a:latin typeface="+mj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42005" y="2286572"/>
            <a:ext cx="6538067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tuôn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Thế là bà được đưa đến nơi ở lạnh lẽo của Thần Chết.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524267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99+ Background Powerpoint Đẹp cho bài thuyết trình chuyên nghiệp | Hình  ảnh, Hình nền, Nhật ký nghệ thu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6366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9484" y="1307194"/>
            <a:ext cx="775744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b="1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2400" b="1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1350" y="2228851"/>
            <a:ext cx="6286500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 mẹ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chấp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cầu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Bà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khóc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mắt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tuôn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lã chã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mắt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xuống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hòn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ngọc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1964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995</Words>
  <Application>Microsoft Office PowerPoint</Application>
  <PresentationFormat>Widescreen</PresentationFormat>
  <Paragraphs>82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方正黑体简体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  Điền từ ngữ thích hợp trong ngoặc đơn vào chỗ trống để bổ sung ý nghĩa cho các từ ngữ in đậm.</vt:lpstr>
      <vt:lpstr>Giải nghĩa từ</vt:lpstr>
      <vt:lpstr>3.   Điền từ ngữ thích hợp trong ngoặc đơn vào chỗ trống để bổ sung ý nghĩa cho các từ ngữ in đậm.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lengocthuan</dc:creator>
  <cp:lastModifiedBy>DELL</cp:lastModifiedBy>
  <cp:revision>120</cp:revision>
  <dcterms:created xsi:type="dcterms:W3CDTF">2010-01-10T15:16:05Z</dcterms:created>
  <dcterms:modified xsi:type="dcterms:W3CDTF">2021-10-26T15:25:48Z</dcterms:modified>
</cp:coreProperties>
</file>